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Fira Sans Extra Condensed Medium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Roboto Condensed Light"/>
      <p:regular r:id="rId30"/>
      <p:bold r:id="rId31"/>
      <p:italic r:id="rId32"/>
      <p:boldItalic r:id="rId33"/>
    </p:embeddedFont>
    <p:embeddedFont>
      <p:font typeface="Exo 2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47A725-5FF4-43F6-BB0E-3EF2F8CE5BA8}">
  <a:tblStyle styleId="{0547A725-5FF4-43F6-BB0E-3EF2F8CE5B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iraSansExtraCondensedMedium-regular.fntdata"/><Relationship Id="rId21" Type="http://schemas.openxmlformats.org/officeDocument/2006/relationships/slide" Target="slides/slide16.xml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.fntdata"/><Relationship Id="rId30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35" Type="http://schemas.openxmlformats.org/officeDocument/2006/relationships/font" Target="fonts/Exo2-bold.fntdata"/><Relationship Id="rId12" Type="http://schemas.openxmlformats.org/officeDocument/2006/relationships/slide" Target="slides/slide7.xml"/><Relationship Id="rId34" Type="http://schemas.openxmlformats.org/officeDocument/2006/relationships/font" Target="fonts/Exo2-regular.fntdata"/><Relationship Id="rId15" Type="http://schemas.openxmlformats.org/officeDocument/2006/relationships/slide" Target="slides/slide10.xml"/><Relationship Id="rId37" Type="http://schemas.openxmlformats.org/officeDocument/2006/relationships/font" Target="fonts/Exo2-boldItalic.fntdata"/><Relationship Id="rId14" Type="http://schemas.openxmlformats.org/officeDocument/2006/relationships/slide" Target="slides/slide9.xml"/><Relationship Id="rId36" Type="http://schemas.openxmlformats.org/officeDocument/2006/relationships/font" Target="fonts/Exo2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b6d18ec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bb6d18ec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b6d18ec0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bb6d18ec0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b6d18ec0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b6d18ec0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b6d18ec0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b6d18ec0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b6d18ec0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bb6d18ec0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8e506e91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8e506e91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b6d18ec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b6d18ec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8e506e91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8e506e91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8e506e9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8e506e9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b6d18ec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b6d18ec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b6d18ec0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b6d18ec0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b6d18ec0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b6d18ec0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N5Pk1W2u90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ltbeacon.github.io/android-beacon-library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ibeacon 自動簽到系統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輔助科技期末) </a:t>
            </a:r>
            <a:r>
              <a:rPr lang="en"/>
              <a:t>410977007 </a:t>
            </a:r>
            <a:r>
              <a:rPr lang="en"/>
              <a:t>軟體三 盧姵君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顯示出缺勤紀錄</a:t>
            </a:r>
            <a:endParaRPr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9" name="Google Shape;259;p38"/>
          <p:cNvCxnSpPr/>
          <p:nvPr/>
        </p:nvCxnSpPr>
        <p:spPr>
          <a:xfrm>
            <a:off x="2611950" y="2920150"/>
            <a:ext cx="7284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47" y="1328975"/>
            <a:ext cx="1702124" cy="359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675" y="1328980"/>
            <a:ext cx="1702124" cy="359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475" y="1329008"/>
            <a:ext cx="1702124" cy="359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</a:t>
            </a:r>
            <a:r>
              <a:rPr lang="en"/>
              <a:t>缺席</a:t>
            </a:r>
            <a:r>
              <a:rPr lang="en"/>
              <a:t>紀錄</a:t>
            </a:r>
            <a:endParaRPr/>
          </a:p>
        </p:txBody>
      </p:sp>
      <p:sp>
        <p:nvSpPr>
          <p:cNvPr id="268" name="Google Shape;268;p39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55" y="1619650"/>
            <a:ext cx="1230675" cy="25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851" y="1587013"/>
            <a:ext cx="1261599" cy="2663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9"/>
          <p:cNvCxnSpPr/>
          <p:nvPr/>
        </p:nvCxnSpPr>
        <p:spPr>
          <a:xfrm>
            <a:off x="2611950" y="2920150"/>
            <a:ext cx="563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9"/>
          <p:cNvCxnSpPr/>
          <p:nvPr/>
        </p:nvCxnSpPr>
        <p:spPr>
          <a:xfrm>
            <a:off x="4228925" y="2212700"/>
            <a:ext cx="16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003" y="1260600"/>
            <a:ext cx="1653901" cy="349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老師</a:t>
            </a:r>
            <a:r>
              <a:rPr lang="en"/>
              <a:t>端功能介紹</a:t>
            </a:r>
            <a:endParaRPr/>
          </a:p>
        </p:txBody>
      </p:sp>
      <p:sp>
        <p:nvSpPr>
          <p:cNvPr id="280" name="Google Shape;280;p4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81" name="Google Shape;281;p4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2" name="Google Shape;282;p4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83" name="Google Shape;283;p40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查看缺席情況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4" name="Google Shape;294;p41"/>
          <p:cNvCxnSpPr/>
          <p:nvPr/>
        </p:nvCxnSpPr>
        <p:spPr>
          <a:xfrm>
            <a:off x="2611950" y="2920150"/>
            <a:ext cx="7284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5" y="1207875"/>
            <a:ext cx="1739324" cy="36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762" y="1207875"/>
            <a:ext cx="1702124" cy="35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7250" y="1207875"/>
            <a:ext cx="1702124" cy="3593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>
            <a:off x="5950450" y="2920150"/>
            <a:ext cx="7284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功能展示影片</a:t>
            </a:r>
            <a:endParaRPr/>
          </a:p>
        </p:txBody>
      </p:sp>
      <p:sp>
        <p:nvSpPr>
          <p:cNvPr id="305" name="Google Shape;305;p42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06" name="Google Shape;306;p42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7" name="Google Shape;307;p42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08" name="Google Shape;308;p42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功能展示影片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https://youtu.be/N5Pk1W2u90s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ctrTitle"/>
          </p:nvPr>
        </p:nvSpPr>
        <p:spPr>
          <a:xfrm>
            <a:off x="2638350" y="1544698"/>
            <a:ext cx="3867300" cy="20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報告結束</a:t>
            </a:r>
            <a:endParaRPr sz="3300"/>
          </a:p>
        </p:txBody>
      </p:sp>
      <p:cxnSp>
        <p:nvCxnSpPr>
          <p:cNvPr id="324" name="Google Shape;324;p4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>
            <a:hlinkClick/>
          </p:cNvPr>
          <p:cNvSpPr txBox="1"/>
          <p:nvPr>
            <p:ph idx="5" type="title"/>
          </p:nvPr>
        </p:nvSpPr>
        <p:spPr>
          <a:xfrm>
            <a:off x="5712731" y="344396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" name="Google Shape;152;p30"/>
          <p:cNvSpPr txBox="1"/>
          <p:nvPr>
            <p:ph idx="2" type="ctrTitle"/>
          </p:nvPr>
        </p:nvSpPr>
        <p:spPr>
          <a:xfrm>
            <a:off x="440196" y="57097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使用設備與套件</a:t>
            </a:r>
            <a:endParaRPr/>
          </a:p>
        </p:txBody>
      </p:sp>
      <p:sp>
        <p:nvSpPr>
          <p:cNvPr id="153" name="Google Shape;153;p30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30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30">
            <a:hlinkClick/>
          </p:cNvPr>
          <p:cNvSpPr txBox="1"/>
          <p:nvPr>
            <p:ph idx="6" type="title"/>
          </p:nvPr>
        </p:nvSpPr>
        <p:spPr>
          <a:xfrm>
            <a:off x="6101083" y="4288010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6" name="Google Shape;156;p30"/>
          <p:cNvSpPr txBox="1"/>
          <p:nvPr>
            <p:ph idx="16" type="ctrTitle"/>
          </p:nvPr>
        </p:nvSpPr>
        <p:spPr>
          <a:xfrm>
            <a:off x="7005558" y="422573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老師功能介紹</a:t>
            </a:r>
            <a:endParaRPr/>
          </a:p>
        </p:txBody>
      </p:sp>
      <p:cxnSp>
        <p:nvCxnSpPr>
          <p:cNvPr id="157" name="Google Shape;157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0"/>
          <p:cNvSpPr txBox="1"/>
          <p:nvPr>
            <p:ph idx="2" type="ctrTitle"/>
          </p:nvPr>
        </p:nvSpPr>
        <p:spPr>
          <a:xfrm>
            <a:off x="440196" y="1542365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權限分類</a:t>
            </a:r>
            <a:endParaRPr/>
          </a:p>
        </p:txBody>
      </p:sp>
      <p:sp>
        <p:nvSpPr>
          <p:cNvPr id="160" name="Google Shape;160;p30"/>
          <p:cNvSpPr txBox="1"/>
          <p:nvPr>
            <p:ph idx="2" type="ctrTitle"/>
          </p:nvPr>
        </p:nvSpPr>
        <p:spPr>
          <a:xfrm>
            <a:off x="6392196" y="3492128"/>
            <a:ext cx="197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學生端功能介紹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使用設備與套件</a:t>
            </a:r>
            <a:endParaRPr/>
          </a:p>
        </p:txBody>
      </p:sp>
      <p:sp>
        <p:nvSpPr>
          <p:cNvPr id="167" name="Google Shape;167;p3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8" name="Google Shape;168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" name="Google Shape;169;p3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70" name="Google Shape;170;p3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使用設備與套件</a:t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607425" y="1077675"/>
            <a:ext cx="7984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THLight USBeacon B4022T (iBeacon)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使用 Android Studio (JAVA) 進行開發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資料庫使用 Firebase Realtime Database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Android Beacon Library (</a:t>
            </a:r>
            <a:r>
              <a:rPr lang="en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連結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25" y="3581902"/>
            <a:ext cx="2373673" cy="7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4" y="4332928"/>
            <a:ext cx="3460951" cy="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538" y="3111325"/>
            <a:ext cx="1774350" cy="1330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32"/>
          <p:cNvGraphicFramePr/>
          <p:nvPr/>
        </p:nvGraphicFramePr>
        <p:xfrm>
          <a:off x="5259125" y="1462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{0547A725-5FF4-43F6-BB0E-3EF2F8CE5BA8}</a:tableStyleId>
              </a:tblPr>
              <a:tblGrid>
                <a:gridCol w="1811625"/>
                <a:gridCol w="1811625"/>
              </a:tblGrid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型號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B4022T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0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Power supply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General AA Battery *2 / micro USB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Size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71.0 x 71.0 x 18.0 mm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Weight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41g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Bluetooth Chipset / Type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Bluetooth 4.0 Low Energy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iBeacon Effective Range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Over 60 meters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Bluetooth Security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權限分類</a:t>
            </a:r>
            <a:endParaRPr/>
          </a:p>
        </p:txBody>
      </p:sp>
      <p:sp>
        <p:nvSpPr>
          <p:cNvPr id="191" name="Google Shape;191;p3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" name="Google Shape;193;p3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4" name="Google Shape;194;p3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權限分類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05" name="Google Shape;205;p34"/>
          <p:cNvGrpSpPr/>
          <p:nvPr/>
        </p:nvGrpSpPr>
        <p:grpSpPr>
          <a:xfrm>
            <a:off x="1125240" y="2488475"/>
            <a:ext cx="1486222" cy="946200"/>
            <a:chOff x="1591915" y="3560875"/>
            <a:chExt cx="1486222" cy="946200"/>
          </a:xfrm>
        </p:grpSpPr>
        <p:sp>
          <p:nvSpPr>
            <p:cNvPr id="206" name="Google Shape;206;p34"/>
            <p:cNvSpPr/>
            <p:nvPr/>
          </p:nvSpPr>
          <p:spPr>
            <a:xfrm>
              <a:off x="1591937" y="3560875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4"/>
            <p:cNvSpPr txBox="1"/>
            <p:nvPr/>
          </p:nvSpPr>
          <p:spPr>
            <a:xfrm>
              <a:off x="1591915" y="383761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學生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grpSp>
        <p:nvGrpSpPr>
          <p:cNvPr id="208" name="Google Shape;208;p34"/>
          <p:cNvGrpSpPr/>
          <p:nvPr/>
        </p:nvGrpSpPr>
        <p:grpSpPr>
          <a:xfrm>
            <a:off x="6588200" y="2492875"/>
            <a:ext cx="1486200" cy="946200"/>
            <a:chOff x="5977875" y="3560875"/>
            <a:chExt cx="1486200" cy="946200"/>
          </a:xfrm>
        </p:grpSpPr>
        <p:sp>
          <p:nvSpPr>
            <p:cNvPr id="209" name="Google Shape;209;p34"/>
            <p:cNvSpPr/>
            <p:nvPr/>
          </p:nvSpPr>
          <p:spPr>
            <a:xfrm>
              <a:off x="5977875" y="3560875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4"/>
            <p:cNvSpPr txBox="1"/>
            <p:nvPr/>
          </p:nvSpPr>
          <p:spPr>
            <a:xfrm>
              <a:off x="6005625" y="3837629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老師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211" name="Google Shape;211;p34"/>
          <p:cNvSpPr/>
          <p:nvPr/>
        </p:nvSpPr>
        <p:spPr>
          <a:xfrm>
            <a:off x="3044250" y="1077675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3793442" y="126519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依照使用者身份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13" name="Google Shape;213;p34"/>
          <p:cNvCxnSpPr/>
          <p:nvPr/>
        </p:nvCxnSpPr>
        <p:spPr>
          <a:xfrm flipH="1">
            <a:off x="2455765" y="1911363"/>
            <a:ext cx="4452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4"/>
          <p:cNvCxnSpPr/>
          <p:nvPr/>
        </p:nvCxnSpPr>
        <p:spPr>
          <a:xfrm>
            <a:off x="6191090" y="1973363"/>
            <a:ext cx="4452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4"/>
          <p:cNvSpPr txBox="1"/>
          <p:nvPr/>
        </p:nvSpPr>
        <p:spPr>
          <a:xfrm>
            <a:off x="561025" y="3515050"/>
            <a:ext cx="285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藉由 iBeacon 進行簽到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查看出缺勤紀錄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查看缺席紀錄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6191100" y="3596525"/>
            <a:ext cx="28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查看課程缺席的學生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17" name="Google Shape;217;p34"/>
          <p:cNvGrpSpPr/>
          <p:nvPr/>
        </p:nvGrpSpPr>
        <p:grpSpPr>
          <a:xfrm>
            <a:off x="3856725" y="2492875"/>
            <a:ext cx="1486200" cy="946200"/>
            <a:chOff x="5977875" y="3560875"/>
            <a:chExt cx="1486200" cy="946200"/>
          </a:xfrm>
        </p:grpSpPr>
        <p:sp>
          <p:nvSpPr>
            <p:cNvPr id="218" name="Google Shape;218;p34"/>
            <p:cNvSpPr/>
            <p:nvPr/>
          </p:nvSpPr>
          <p:spPr>
            <a:xfrm>
              <a:off x="5977875" y="3560875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4"/>
            <p:cNvSpPr txBox="1"/>
            <p:nvPr/>
          </p:nvSpPr>
          <p:spPr>
            <a:xfrm>
              <a:off x="6005625" y="3837629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        管理者</a:t>
              </a:r>
              <a:endParaRPr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cxnSp>
        <p:nvCxnSpPr>
          <p:cNvPr id="220" name="Google Shape;220;p34"/>
          <p:cNvCxnSpPr/>
          <p:nvPr/>
        </p:nvCxnSpPr>
        <p:spPr>
          <a:xfrm>
            <a:off x="4597275" y="1983725"/>
            <a:ext cx="5100" cy="4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學生端功能介紹</a:t>
            </a:r>
            <a:endParaRPr/>
          </a:p>
        </p:txBody>
      </p:sp>
      <p:sp>
        <p:nvSpPr>
          <p:cNvPr id="227" name="Google Shape;227;p3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8" name="Google Shape;228;p35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9" name="Google Shape;229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0" name="Google Shape;230;p35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藉由 iBeacon 進行簽到</a:t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436150" y="1037200"/>
            <a:ext cx="8207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App 進行偵測 beacon 之條件：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行動裝置有安裝 app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行動裝置支援 BLE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開啟藍芽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符合上述條件，就算無開啟 app ，甚至關閉手機畫面，皆可執行偵測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簽到條件：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行動裝置位在距離 Beacon 特定距離內（此特定距離可以更改）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rabicPeriod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進到訊號以內的時間點是某個尚未簽到課程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的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上課時間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符合上述條件，app 將自動進行簽到，並把資訊傳至 database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顯示出缺勤紀錄</a:t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607425" y="1077675"/>
            <a:ext cx="7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55" y="1619650"/>
            <a:ext cx="1230675" cy="25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851" y="1587013"/>
            <a:ext cx="1261599" cy="2663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7"/>
          <p:cNvCxnSpPr/>
          <p:nvPr/>
        </p:nvCxnSpPr>
        <p:spPr>
          <a:xfrm>
            <a:off x="2611950" y="2920150"/>
            <a:ext cx="563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7"/>
          <p:cNvCxnSpPr/>
          <p:nvPr/>
        </p:nvCxnSpPr>
        <p:spPr>
          <a:xfrm>
            <a:off x="4276800" y="1973350"/>
            <a:ext cx="16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822" y="1238575"/>
            <a:ext cx="1702124" cy="359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